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5"/>
  </p:notesMasterIdLst>
  <p:handoutMasterIdLst>
    <p:handoutMasterId r:id="rId26"/>
  </p:handoutMasterIdLst>
  <p:sldIdLst>
    <p:sldId id="256" r:id="rId3"/>
    <p:sldId id="279" r:id="rId4"/>
    <p:sldId id="280" r:id="rId5"/>
    <p:sldId id="297" r:id="rId6"/>
    <p:sldId id="273" r:id="rId7"/>
    <p:sldId id="281" r:id="rId8"/>
    <p:sldId id="282" r:id="rId9"/>
    <p:sldId id="298" r:id="rId10"/>
    <p:sldId id="289" r:id="rId11"/>
    <p:sldId id="286" r:id="rId12"/>
    <p:sldId id="283" r:id="rId13"/>
    <p:sldId id="284" r:id="rId14"/>
    <p:sldId id="285" r:id="rId15"/>
    <p:sldId id="290" r:id="rId16"/>
    <p:sldId id="291" r:id="rId17"/>
    <p:sldId id="287" r:id="rId18"/>
    <p:sldId id="288" r:id="rId19"/>
    <p:sldId id="292" r:id="rId20"/>
    <p:sldId id="277" r:id="rId21"/>
    <p:sldId id="294" r:id="rId22"/>
    <p:sldId id="295" r:id="rId23"/>
    <p:sldId id="296" r:id="rId2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013" autoAdjust="0"/>
  </p:normalViewPr>
  <p:slideViewPr>
    <p:cSldViewPr>
      <p:cViewPr varScale="1">
        <p:scale>
          <a:sx n="74" d="100"/>
          <a:sy n="74" d="100"/>
        </p:scale>
        <p:origin x="582" y="72"/>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E0C96E-4F63-4F5B-BA63-CABD27326C2C}" type="doc">
      <dgm:prSet loTypeId="urn:microsoft.com/office/officeart/2005/8/layout/radial4" loCatId="relationship" qsTypeId="urn:microsoft.com/office/officeart/2005/8/quickstyle/simple4" qsCatId="simple" csTypeId="urn:microsoft.com/office/officeart/2005/8/colors/colorful1" csCatId="colorful" phldr="1"/>
      <dgm:spPr/>
      <dgm:t>
        <a:bodyPr/>
        <a:lstStyle/>
        <a:p>
          <a:endParaRPr lang="en-US"/>
        </a:p>
      </dgm:t>
    </dgm:pt>
    <dgm:pt modelId="{5E419F04-3D00-4CA0-AED4-966593CF0A0A}" type="pres">
      <dgm:prSet presAssocID="{FDE0C96E-4F63-4F5B-BA63-CABD27326C2C}" presName="cycle" presStyleCnt="0">
        <dgm:presLayoutVars>
          <dgm:chMax val="1"/>
          <dgm:dir/>
          <dgm:animLvl val="ctr"/>
          <dgm:resizeHandles val="exact"/>
        </dgm:presLayoutVars>
      </dgm:prSet>
      <dgm:spPr/>
      <dgm:t>
        <a:bodyPr/>
        <a:lstStyle/>
        <a:p>
          <a:endParaRPr lang="en-US"/>
        </a:p>
      </dgm:t>
    </dgm:pt>
  </dgm:ptLst>
  <dgm:cxnLst>
    <dgm:cxn modelId="{063E871E-DA30-4A2B-A893-F1E719848C63}" type="presOf" srcId="{FDE0C96E-4F63-4F5B-BA63-CABD27326C2C}" destId="{5E419F04-3D00-4CA0-AED4-966593CF0A0A}" srcOrd="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E0C96E-4F63-4F5B-BA63-CABD27326C2C}" type="doc">
      <dgm:prSet loTypeId="urn:microsoft.com/office/officeart/2005/8/layout/radial4" loCatId="relationship" qsTypeId="urn:microsoft.com/office/officeart/2005/8/quickstyle/simple4" qsCatId="simple" csTypeId="urn:microsoft.com/office/officeart/2005/8/colors/colorful1" csCatId="colorful" phldr="1"/>
      <dgm:spPr/>
      <dgm:t>
        <a:bodyPr/>
        <a:lstStyle/>
        <a:p>
          <a:endParaRPr lang="en-US"/>
        </a:p>
      </dgm:t>
    </dgm:pt>
    <dgm:pt modelId="{5E419F04-3D00-4CA0-AED4-966593CF0A0A}" type="pres">
      <dgm:prSet presAssocID="{FDE0C96E-4F63-4F5B-BA63-CABD27326C2C}" presName="cycle" presStyleCnt="0">
        <dgm:presLayoutVars>
          <dgm:chMax val="1"/>
          <dgm:dir/>
          <dgm:animLvl val="ctr"/>
          <dgm:resizeHandles val="exact"/>
        </dgm:presLayoutVars>
      </dgm:prSet>
      <dgm:spPr/>
      <dgm:t>
        <a:bodyPr/>
        <a:lstStyle/>
        <a:p>
          <a:endParaRPr lang="en-US"/>
        </a:p>
      </dgm:t>
    </dgm:pt>
  </dgm:ptLst>
  <dgm:cxnLst>
    <dgm:cxn modelId="{E7573F2A-5281-41A5-B393-966A8F0B31B3}" type="presOf" srcId="{FDE0C96E-4F63-4F5B-BA63-CABD27326C2C}" destId="{5E419F04-3D00-4CA0-AED4-966593CF0A0A}" srcOrd="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en-US"/>
              <a:t>10/12/2016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en-US"/>
              <a:t>10/12/2016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Try to complete the right side of the chart first by listing 3 events that happened.</a:t>
            </a:r>
            <a:r>
              <a:rPr lang="en-US" baseline="0" dirty="0" smtClean="0"/>
              <a:t> Then, consider what caused those events to happen. Mention to students that this will be independent practice for tomorrow’s class. </a:t>
            </a:r>
          </a:p>
          <a:p>
            <a:endParaRPr lang="en-US" baseline="0" dirty="0" smtClean="0"/>
          </a:p>
          <a:p>
            <a:r>
              <a:rPr lang="en-US" sz="1200" b="0" i="1" u="none" strike="noStrike" kern="1200" baseline="0" dirty="0" smtClean="0">
                <a:solidFill>
                  <a:schemeClr val="tx1"/>
                </a:solidFill>
                <a:latin typeface="+mn-lt"/>
                <a:ea typeface="+mn-ea"/>
                <a:cs typeface="+mn-cs"/>
              </a:rPr>
              <a:t>Inferential </a:t>
            </a:r>
            <a:r>
              <a:rPr lang="en-US" sz="1200" b="0" i="0" u="none" strike="noStrike" kern="1200" baseline="0" dirty="0" smtClean="0">
                <a:solidFill>
                  <a:schemeClr val="tx1"/>
                </a:solidFill>
                <a:latin typeface="+mn-lt"/>
                <a:ea typeface="+mn-ea"/>
                <a:cs typeface="+mn-cs"/>
              </a:rPr>
              <a:t>What led to the rise of the Aztec Empire?</a:t>
            </a:r>
          </a:p>
          <a:p>
            <a:r>
              <a:rPr lang="en-US" sz="1200" b="0" i="0" u="none" strike="noStrike" kern="1200" baseline="0" dirty="0" smtClean="0">
                <a:solidFill>
                  <a:schemeClr val="tx1"/>
                </a:solidFill>
                <a:latin typeface="+mn-lt"/>
                <a:ea typeface="+mn-ea"/>
                <a:cs typeface="+mn-cs"/>
              </a:rPr>
              <a:t>»» Answers may vary, but should include multiple factors: the Aztec</a:t>
            </a:r>
          </a:p>
          <a:p>
            <a:r>
              <a:rPr lang="en-US" sz="1200" b="0" i="0" u="none" strike="noStrike" kern="1200" baseline="0" dirty="0" smtClean="0">
                <a:solidFill>
                  <a:schemeClr val="tx1"/>
                </a:solidFill>
                <a:latin typeface="+mn-lt"/>
                <a:ea typeface="+mn-ea"/>
                <a:cs typeface="+mn-cs"/>
              </a:rPr>
              <a:t>constantly waged war against neighboring city-states, which resulted in</a:t>
            </a:r>
          </a:p>
          <a:p>
            <a:r>
              <a:rPr lang="en-US" sz="1200" b="0" i="0" u="none" strike="noStrike" kern="1200" baseline="0" dirty="0" smtClean="0">
                <a:solidFill>
                  <a:schemeClr val="tx1"/>
                </a:solidFill>
                <a:latin typeface="+mn-lt"/>
                <a:ea typeface="+mn-ea"/>
                <a:cs typeface="+mn-cs"/>
              </a:rPr>
              <a:t>population growth and expansion of power; the Aztec emperor collected</a:t>
            </a:r>
          </a:p>
          <a:p>
            <a:r>
              <a:rPr lang="en-US" sz="1200" b="0" i="0" u="none" strike="noStrike" kern="1200" baseline="0" dirty="0" smtClean="0">
                <a:solidFill>
                  <a:schemeClr val="tx1"/>
                </a:solidFill>
                <a:latin typeface="+mn-lt"/>
                <a:ea typeface="+mn-ea"/>
                <a:cs typeface="+mn-cs"/>
              </a:rPr>
              <a:t>taxes from the people in the empire, which contributed to its great wealth.</a:t>
            </a:r>
          </a:p>
          <a:p>
            <a:r>
              <a:rPr lang="en-US" sz="1200" b="0" i="0" u="none" strike="noStrike" kern="1200" baseline="0" dirty="0" smtClean="0">
                <a:solidFill>
                  <a:schemeClr val="tx1"/>
                </a:solidFill>
                <a:latin typeface="+mn-lt"/>
                <a:ea typeface="+mn-ea"/>
                <a:cs typeface="+mn-cs"/>
              </a:rPr>
              <a:t>2. </a:t>
            </a:r>
            <a:r>
              <a:rPr lang="en-US" sz="1200" b="0" i="1" u="none" strike="noStrike" kern="1200" baseline="0" dirty="0" smtClean="0">
                <a:solidFill>
                  <a:schemeClr val="tx1"/>
                </a:solidFill>
                <a:latin typeface="+mn-lt"/>
                <a:ea typeface="+mn-ea"/>
                <a:cs typeface="+mn-cs"/>
              </a:rPr>
              <a:t>Inferential </a:t>
            </a:r>
            <a:r>
              <a:rPr lang="en-US" sz="1200" b="0" i="0" u="none" strike="noStrike" kern="1200" baseline="0" dirty="0" smtClean="0">
                <a:solidFill>
                  <a:schemeClr val="tx1"/>
                </a:solidFill>
                <a:latin typeface="+mn-lt"/>
                <a:ea typeface="+mn-ea"/>
                <a:cs typeface="+mn-cs"/>
              </a:rPr>
              <a:t>What led to the rapid fall of the powerful Aztec Empire?</a:t>
            </a:r>
          </a:p>
          <a:p>
            <a:r>
              <a:rPr lang="en-US" sz="1200" b="0" i="0" u="none" strike="noStrike" kern="1200" baseline="0" dirty="0" smtClean="0">
                <a:solidFill>
                  <a:schemeClr val="tx1"/>
                </a:solidFill>
                <a:latin typeface="+mn-lt"/>
                <a:ea typeface="+mn-ea"/>
                <a:cs typeface="+mn-cs"/>
              </a:rPr>
              <a:t>»» Answers may vary, but should include multiple factors: in waging war</a:t>
            </a:r>
          </a:p>
          <a:p>
            <a:r>
              <a:rPr lang="en-US" sz="1200" b="0" i="0" u="none" strike="noStrike" kern="1200" baseline="0" dirty="0" smtClean="0">
                <a:solidFill>
                  <a:schemeClr val="tx1"/>
                </a:solidFill>
                <a:latin typeface="+mn-lt"/>
                <a:ea typeface="+mn-ea"/>
                <a:cs typeface="+mn-cs"/>
              </a:rPr>
              <a:t>against other city-states, the emperor created resentment amongst those</a:t>
            </a:r>
          </a:p>
          <a:p>
            <a:r>
              <a:rPr lang="en-US" sz="1200" b="0" i="0" u="none" strike="noStrike" kern="1200" baseline="0" dirty="0" smtClean="0">
                <a:solidFill>
                  <a:schemeClr val="tx1"/>
                </a:solidFill>
                <a:latin typeface="+mn-lt"/>
                <a:ea typeface="+mn-ea"/>
                <a:cs typeface="+mn-cs"/>
              </a:rPr>
              <a:t>who were conquered; </a:t>
            </a:r>
            <a:r>
              <a:rPr lang="en-US" sz="1200" b="0" i="0" u="none" strike="noStrike" kern="1200" baseline="0" dirty="0" err="1" smtClean="0">
                <a:solidFill>
                  <a:schemeClr val="tx1"/>
                </a:solidFill>
                <a:latin typeface="+mn-lt"/>
                <a:ea typeface="+mn-ea"/>
                <a:cs typeface="+mn-cs"/>
              </a:rPr>
              <a:t>Hernán</a:t>
            </a:r>
            <a:r>
              <a:rPr lang="en-US" sz="1200" b="0" i="0" u="none" strike="noStrike" kern="1200" baseline="0" dirty="0" smtClean="0">
                <a:solidFill>
                  <a:schemeClr val="tx1"/>
                </a:solidFill>
                <a:latin typeface="+mn-lt"/>
                <a:ea typeface="+mn-ea"/>
                <a:cs typeface="+mn-cs"/>
              </a:rPr>
              <a:t> Cortés arrived with the intent to claim</a:t>
            </a:r>
          </a:p>
          <a:p>
            <a:r>
              <a:rPr lang="en-US" sz="1200" b="0" i="0" u="none" strike="noStrike" kern="1200" baseline="0" dirty="0" smtClean="0">
                <a:solidFill>
                  <a:schemeClr val="tx1"/>
                </a:solidFill>
                <a:latin typeface="+mn-lt"/>
                <a:ea typeface="+mn-ea"/>
                <a:cs typeface="+mn-cs"/>
              </a:rPr>
              <a:t>the empire for the Spanish; the resentful city-states supported Cortés’s</a:t>
            </a:r>
          </a:p>
          <a:p>
            <a:r>
              <a:rPr lang="en-US" sz="1200" b="0" i="0" u="none" strike="noStrike" kern="1200" baseline="0" dirty="0" smtClean="0">
                <a:solidFill>
                  <a:schemeClr val="tx1"/>
                </a:solidFill>
                <a:latin typeface="+mn-lt"/>
                <a:ea typeface="+mn-ea"/>
                <a:cs typeface="+mn-cs"/>
              </a:rPr>
              <a:t>mission; European diseases killed thousands of people.</a:t>
            </a:r>
          </a:p>
          <a:p>
            <a:r>
              <a:rPr lang="en-US" sz="1200" b="0" i="0" u="none" strike="noStrike" kern="1200" baseline="0" dirty="0" smtClean="0">
                <a:solidFill>
                  <a:schemeClr val="tx1"/>
                </a:solidFill>
                <a:latin typeface="+mn-lt"/>
                <a:ea typeface="+mn-ea"/>
                <a:cs typeface="+mn-cs"/>
              </a:rPr>
              <a:t>3. </a:t>
            </a:r>
            <a:r>
              <a:rPr lang="en-US" sz="1200" b="0" i="1" u="none" strike="noStrike" kern="1200" baseline="0" dirty="0" smtClean="0">
                <a:solidFill>
                  <a:schemeClr val="tx1"/>
                </a:solidFill>
                <a:latin typeface="+mn-lt"/>
                <a:ea typeface="+mn-ea"/>
                <a:cs typeface="+mn-cs"/>
              </a:rPr>
              <a:t>Evaluative </a:t>
            </a:r>
            <a:r>
              <a:rPr lang="en-US" sz="1200" b="0" i="0" u="none" strike="noStrike" kern="1200" baseline="0" dirty="0" smtClean="0">
                <a:solidFill>
                  <a:schemeClr val="tx1"/>
                </a:solidFill>
                <a:latin typeface="+mn-lt"/>
                <a:ea typeface="+mn-ea"/>
                <a:cs typeface="+mn-cs"/>
              </a:rPr>
              <a:t>Who or what do you think was ultimately responsible for the Aztec</a:t>
            </a:r>
          </a:p>
          <a:p>
            <a:r>
              <a:rPr lang="en-US" sz="1200" b="0" i="0" u="none" strike="noStrike" kern="1200" baseline="0" dirty="0" smtClean="0">
                <a:solidFill>
                  <a:schemeClr val="tx1"/>
                </a:solidFill>
                <a:latin typeface="+mn-lt"/>
                <a:ea typeface="+mn-ea"/>
                <a:cs typeface="+mn-cs"/>
              </a:rPr>
              <a:t>Empire coming to an end? Use the text to support your argument.</a:t>
            </a:r>
          </a:p>
          <a:p>
            <a:r>
              <a:rPr lang="en-US" sz="1200" b="0" i="0" u="none" strike="noStrike" kern="1200" baseline="0" dirty="0" smtClean="0">
                <a:solidFill>
                  <a:schemeClr val="tx1"/>
                </a:solidFill>
                <a:latin typeface="+mn-lt"/>
                <a:ea typeface="+mn-ea"/>
                <a:cs typeface="+mn-cs"/>
              </a:rPr>
              <a:t>»» Answers may vary, but should include that, although many factors were</a:t>
            </a:r>
          </a:p>
          <a:p>
            <a:r>
              <a:rPr lang="en-US" sz="1200" b="0" i="0" u="none" strike="noStrike" kern="1200" baseline="0" dirty="0" smtClean="0">
                <a:solidFill>
                  <a:schemeClr val="tx1"/>
                </a:solidFill>
                <a:latin typeface="+mn-lt"/>
                <a:ea typeface="+mn-ea"/>
                <a:cs typeface="+mn-cs"/>
              </a:rPr>
              <a:t>at play in the Aztec Empire coming to an end, </a:t>
            </a:r>
            <a:r>
              <a:rPr lang="en-US" sz="1200" b="0" i="0" u="none" strike="noStrike" kern="1200" baseline="0" dirty="0" err="1" smtClean="0">
                <a:solidFill>
                  <a:schemeClr val="tx1"/>
                </a:solidFill>
                <a:latin typeface="+mn-lt"/>
                <a:ea typeface="+mn-ea"/>
                <a:cs typeface="+mn-cs"/>
              </a:rPr>
              <a:t>Hernán</a:t>
            </a:r>
            <a:r>
              <a:rPr lang="en-US" sz="1200" b="0" i="0" u="none" strike="noStrike" kern="1200" baseline="0" dirty="0" smtClean="0">
                <a:solidFill>
                  <a:schemeClr val="tx1"/>
                </a:solidFill>
                <a:latin typeface="+mn-lt"/>
                <a:ea typeface="+mn-ea"/>
                <a:cs typeface="+mn-cs"/>
              </a:rPr>
              <a:t> Cortés is generally</a:t>
            </a:r>
          </a:p>
          <a:p>
            <a:r>
              <a:rPr lang="en-US" sz="1200" b="0" i="0" u="none" strike="noStrike" kern="1200" baseline="0" dirty="0" smtClean="0">
                <a:solidFill>
                  <a:schemeClr val="tx1"/>
                </a:solidFill>
                <a:latin typeface="+mn-lt"/>
                <a:ea typeface="+mn-ea"/>
                <a:cs typeface="+mn-cs"/>
              </a:rPr>
              <a:t>accepted as the person who defeated the Aztec Empire. Additional</a:t>
            </a:r>
          </a:p>
          <a:p>
            <a:r>
              <a:rPr lang="en-US" sz="1200" b="0" i="0" u="none" strike="noStrike" kern="1200" baseline="0" dirty="0" smtClean="0">
                <a:solidFill>
                  <a:schemeClr val="tx1"/>
                </a:solidFill>
                <a:latin typeface="+mn-lt"/>
                <a:ea typeface="+mn-ea"/>
                <a:cs typeface="+mn-cs"/>
              </a:rPr>
              <a:t>possibilities include: </a:t>
            </a:r>
            <a:r>
              <a:rPr lang="en-US" sz="1200" b="0" i="0" u="none" strike="noStrike" kern="1200" baseline="0" dirty="0" err="1" smtClean="0">
                <a:solidFill>
                  <a:schemeClr val="tx1"/>
                </a:solidFill>
                <a:latin typeface="+mn-lt"/>
                <a:ea typeface="+mn-ea"/>
                <a:cs typeface="+mn-cs"/>
              </a:rPr>
              <a:t>Hernán</a:t>
            </a:r>
            <a:r>
              <a:rPr lang="en-US" sz="1200" b="0" i="0" u="none" strike="noStrike" kern="1200" baseline="0" dirty="0" smtClean="0">
                <a:solidFill>
                  <a:schemeClr val="tx1"/>
                </a:solidFill>
                <a:latin typeface="+mn-lt"/>
                <a:ea typeface="+mn-ea"/>
                <a:cs typeface="+mn-cs"/>
              </a:rPr>
              <a:t> Cortés was responsible because he brought</a:t>
            </a:r>
          </a:p>
          <a:p>
            <a:r>
              <a:rPr lang="en-US" sz="1200" b="0" i="0" u="none" strike="noStrike" kern="1200" baseline="0" dirty="0" smtClean="0">
                <a:solidFill>
                  <a:schemeClr val="tx1"/>
                </a:solidFill>
                <a:latin typeface="+mn-lt"/>
                <a:ea typeface="+mn-ea"/>
                <a:cs typeface="+mn-cs"/>
              </a:rPr>
              <a:t>people to help him take down the empire; the Spaniards were responsible for</a:t>
            </a:r>
          </a:p>
          <a:p>
            <a:r>
              <a:rPr lang="en-US" sz="1200" b="0" i="0" u="none" strike="noStrike" kern="1200" baseline="0" dirty="0" smtClean="0">
                <a:solidFill>
                  <a:schemeClr val="tx1"/>
                </a:solidFill>
                <a:latin typeface="+mn-lt"/>
                <a:ea typeface="+mn-ea"/>
                <a:cs typeface="+mn-cs"/>
              </a:rPr>
              <a:t>bringing disease, which led to the death of thousands of people; the emperor</a:t>
            </a:r>
          </a:p>
          <a:p>
            <a:r>
              <a:rPr lang="en-US" sz="1200" b="0" i="0" u="none" strike="noStrike" kern="1200" baseline="0" smtClean="0">
                <a:solidFill>
                  <a:schemeClr val="tx1"/>
                </a:solidFill>
                <a:latin typeface="+mn-lt"/>
                <a:ea typeface="+mn-ea"/>
                <a:cs typeface="+mn-cs"/>
              </a:rPr>
              <a:t>led fiercely, which turned city-states against him, ultimately helping Cortés.</a:t>
            </a:r>
            <a:endParaRPr lang="en-US" dirty="0"/>
          </a:p>
        </p:txBody>
      </p:sp>
      <p:sp>
        <p:nvSpPr>
          <p:cNvPr id="4" name="Slide Number Placeholder 3"/>
          <p:cNvSpPr>
            <a:spLocks noGrp="1"/>
          </p:cNvSpPr>
          <p:nvPr>
            <p:ph type="sldNum" sz="quarter" idx="10"/>
          </p:nvPr>
        </p:nvSpPr>
        <p:spPr/>
        <p:txBody>
          <a:bodyPr/>
          <a:lstStyle/>
          <a:p>
            <a:fld id="{D158844F-5CF7-4931-BF66-4E4D7A8232B6}" type="slidenum">
              <a:rPr lang="en-US" smtClean="0"/>
              <a:t>17</a:t>
            </a:fld>
            <a:endParaRPr lang="en-US"/>
          </a:p>
        </p:txBody>
      </p:sp>
    </p:spTree>
    <p:extLst>
      <p:ext uri="{BB962C8B-B14F-4D97-AF65-F5344CB8AC3E}">
        <p14:creationId xmlns:p14="http://schemas.microsoft.com/office/powerpoint/2010/main" val="1337602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ctangle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1905000"/>
            <a:ext cx="9144000" cy="2667000"/>
          </a:xfrm>
        </p:spPr>
        <p:txBody>
          <a:bodyPr>
            <a:normAutofit/>
          </a:bodyPr>
          <a:lstStyle>
            <a:lvl1pPr>
              <a:lnSpc>
                <a:spcPct val="80000"/>
              </a:lnSpc>
              <a:defRPr sz="6000"/>
            </a:lvl1pPr>
          </a:lstStyle>
          <a:p>
            <a:r>
              <a:rPr lang="en-US" smtClean="0"/>
              <a:t>Click to edit Master title style</a:t>
            </a:r>
            <a:endParaRPr/>
          </a:p>
        </p:txBody>
      </p:sp>
      <p:sp>
        <p:nvSpPr>
          <p:cNvPr id="3" name="Subtitle 2"/>
          <p:cNvSpPr>
            <a:spLocks noGrp="1"/>
          </p:cNvSpPr>
          <p:nvPr>
            <p:ph type="subTitle" idx="1"/>
          </p:nvPr>
        </p:nvSpPr>
        <p:spPr>
          <a:xfrm>
            <a:off x="1522413" y="5029200"/>
            <a:ext cx="8229600"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2466975-C014-42E5-BFA6-B8D5FDD3B81F}" type="datetimeFigureOut">
              <a:rPr lang="en-US"/>
              <a:t>10/12/2016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useBgFill="1">
        <p:nvSpPr>
          <p:cNvPr id="20" name="Freeform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2466975-C014-42E5-BFA6-B8D5FDD3B81F}" type="datetimeFigureOut">
              <a:rPr lang="en-US"/>
              <a:t>10/12/2016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ctangle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Freeform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3" name="Vertical Text Placeholder 2"/>
          <p:cNvSpPr>
            <a:spLocks noGrp="1"/>
          </p:cNvSpPr>
          <p:nvPr>
            <p:ph type="body" orient="vert" idx="1"/>
          </p:nvPr>
        </p:nvSpPr>
        <p:spPr>
          <a:xfrm>
            <a:off x="1522413" y="685800"/>
            <a:ext cx="7460842"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2466975-C014-42E5-BFA6-B8D5FDD3B81F}" type="datetimeFigureOut">
              <a:rPr lang="en-US"/>
              <a:t>10/12/2016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2" name="Vertical Title 1"/>
          <p:cNvSpPr>
            <a:spLocks noGrp="1"/>
          </p:cNvSpPr>
          <p:nvPr>
            <p:ph type="title" orient="vert"/>
          </p:nvPr>
        </p:nvSpPr>
        <p:spPr>
          <a:xfrm>
            <a:off x="9558667" y="685800"/>
            <a:ext cx="1295401" cy="5486400"/>
          </a:xfrm>
        </p:spPr>
        <p:txBody>
          <a:bodyPr vert="eaVert"/>
          <a:lstStyle/>
          <a:p>
            <a:r>
              <a:rPr lang="en-US" smtClean="0"/>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2466975-C014-42E5-BFA6-B8D5FDD3B81F}" type="datetimeFigureOut">
              <a:rPr lang="en-US"/>
              <a:t>10/12/2016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ctangle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360" y="1905000"/>
            <a:ext cx="9142999" cy="2667000"/>
          </a:xfrm>
        </p:spPr>
        <p:txBody>
          <a:bodyPr anchor="b">
            <a:noAutofit/>
          </a:bodyPr>
          <a:lstStyle>
            <a:lvl1pPr algn="l">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466975-C014-42E5-BFA6-B8D5FDD3B81F}" type="datetimeFigureOut">
              <a:rPr lang="en-US"/>
              <a:t>10/12/2016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16" name="Freeform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2466975-C014-42E5-BFA6-B8D5FDD3B81F}" type="datetimeFigureOut">
              <a:rPr lang="en-US"/>
              <a:t>10/12/2016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743200"/>
            <a:ext cx="441655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6812"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6812" y="2743200"/>
            <a:ext cx="441655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2466975-C014-42E5-BFA6-B8D5FDD3B81F}" type="datetimeFigureOut">
              <a:rPr lang="en-US"/>
              <a:t>10/12/2016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2466975-C014-42E5-BFA6-B8D5FDD3B81F}" type="datetimeFigureOut">
              <a:rPr lang="en-US"/>
              <a:t>10/12/2016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ctangle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2466975-C014-42E5-BFA6-B8D5FDD3B81F}" type="datetimeFigureOut">
              <a:rPr lang="en-US"/>
              <a:t>10/12/2016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a:t>10/12/2016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
        <p:nvSpPr>
          <p:cNvPr id="3" name="Content Placeholder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a:t>10/12/2016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
        <p:nvSpPr>
          <p:cNvPr id="3" name="Picture Placeholder 2"/>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en-US" smtClean="0"/>
              <a:t>Click to edit Master title style</a:t>
            </a:r>
            <a:endParaRPr/>
          </a:p>
        </p:txBody>
      </p:sp>
      <p:pic>
        <p:nvPicPr>
          <p:cNvPr id="13" name="Picture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ctangle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000">
                <a:solidFill>
                  <a:schemeClr val="tx1"/>
                </a:solidFill>
              </a:defRPr>
            </a:lvl1pPr>
          </a:lstStyle>
          <a:p>
            <a:fld id="{52466975-C014-42E5-BFA6-B8D5FDD3B81F}" type="datetimeFigureOut">
              <a:rPr lang="en-US"/>
              <a:t>10/12/2016</a:t>
            </a:fld>
            <a:endParaRPr/>
          </a:p>
        </p:txBody>
      </p:sp>
      <p:sp>
        <p:nvSpPr>
          <p:cNvPr id="5" name="Footer Placeholder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000">
                <a:solidFill>
                  <a:schemeClr val="tx1"/>
                </a:solidFill>
              </a:defRPr>
            </a:lvl1pPr>
          </a:lstStyle>
          <a:p>
            <a:fld id="{693B167E-EA96-4147-81DE-549160052C22}" type="slidenum">
              <a:rPr/>
              <a:t>‹#›</a:t>
            </a:fld>
            <a:endParaRPr/>
          </a:p>
        </p:txBody>
      </p:sp>
      <p:sp>
        <p:nvSpPr>
          <p:cNvPr id="38" name="Freeform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nvva5.weebly.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5</a:t>
            </a:r>
            <a:r>
              <a:rPr lang="en-US" baseline="30000" dirty="0" smtClean="0"/>
              <a:t>th</a:t>
            </a:r>
            <a:r>
              <a:rPr lang="en-US" dirty="0" smtClean="0"/>
              <a:t> Grade ELA</a:t>
            </a:r>
            <a:endParaRPr lang="en-US" dirty="0"/>
          </a:p>
        </p:txBody>
      </p:sp>
      <p:sp>
        <p:nvSpPr>
          <p:cNvPr id="3" name="Subtitle 2"/>
          <p:cNvSpPr>
            <a:spLocks noGrp="1"/>
          </p:cNvSpPr>
          <p:nvPr>
            <p:ph type="subTitle" idx="1"/>
          </p:nvPr>
        </p:nvSpPr>
        <p:spPr/>
        <p:txBody>
          <a:bodyPr/>
          <a:lstStyle/>
          <a:p>
            <a:r>
              <a:rPr lang="en-US" dirty="0" smtClean="0"/>
              <a:t>Assessment today on: Summarizing, Compare/Contrast, Cause/Effect, Main Idea/Details, and Greek/Latin Roots</a:t>
            </a:r>
          </a:p>
          <a:p>
            <a:endParaRPr lang="en-US" dirty="0"/>
          </a:p>
        </p:txBody>
      </p:sp>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893"/>
            <a:ext cx="10969943" cy="814377"/>
          </a:xfrm>
        </p:spPr>
        <p:txBody>
          <a:bodyPr/>
          <a:lstStyle/>
          <a:p>
            <a:r>
              <a:rPr lang="en-US" dirty="0" smtClean="0"/>
              <a:t> Main Idea/Details</a:t>
            </a:r>
            <a:endParaRPr lang="en-US" dirty="0"/>
          </a:p>
        </p:txBody>
      </p:sp>
      <p:sp>
        <p:nvSpPr>
          <p:cNvPr id="9" name="Text Box 2"/>
          <p:cNvSpPr txBox="1">
            <a:spLocks noGrp="1" noChangeArrowheads="1"/>
          </p:cNvSpPr>
          <p:nvPr>
            <p:ph idx="1"/>
          </p:nvPr>
        </p:nvSpPr>
        <p:spPr bwMode="auto">
          <a:xfrm>
            <a:off x="609441" y="712268"/>
            <a:ext cx="10969943" cy="357293"/>
          </a:xfrm>
          <a:prstGeom prst="rect">
            <a:avLst/>
          </a:prstGeom>
          <a:solidFill>
            <a:srgbClr val="FFFFFF"/>
          </a:solidFill>
          <a:ln w="9525">
            <a:solidFill>
              <a:srgbClr val="000000"/>
            </a:solidFill>
            <a:miter lim="800000"/>
            <a:headEnd/>
            <a:tailEnd/>
          </a:ln>
        </p:spPr>
        <p:txBody>
          <a:bodyPr rot="0" vert="horz" wrap="square" lIns="91416" tIns="45708" rIns="91416" bIns="45708" rtlCol="0" anchor="t" anchorCtr="0">
            <a:noAutofit/>
          </a:bodyPr>
          <a:lstStyle/>
          <a:p>
            <a:pPr marL="0" indent="0">
              <a:lnSpc>
                <a:spcPct val="107000"/>
              </a:lnSpc>
              <a:spcBef>
                <a:spcPts val="0"/>
              </a:spcBef>
              <a:spcAft>
                <a:spcPts val="800"/>
              </a:spcAft>
              <a:buNone/>
            </a:pPr>
            <a:r>
              <a:rPr lang="en-US" sz="1400" dirty="0">
                <a:latin typeface="+mj-lt"/>
                <a:ea typeface="Calibri" panose="020F0502020204030204" pitchFamily="34" charset="0"/>
                <a:cs typeface="Times New Roman" panose="02020603050405020304" pitchFamily="18" charset="0"/>
              </a:rPr>
              <a:t>Topic: </a:t>
            </a:r>
          </a:p>
        </p:txBody>
      </p:sp>
      <p:sp>
        <p:nvSpPr>
          <p:cNvPr id="10" name="Text Box 2"/>
          <p:cNvSpPr txBox="1">
            <a:spLocks noChangeArrowheads="1"/>
          </p:cNvSpPr>
          <p:nvPr/>
        </p:nvSpPr>
        <p:spPr bwMode="auto">
          <a:xfrm>
            <a:off x="609441" y="1284555"/>
            <a:ext cx="10969943" cy="1276018"/>
          </a:xfrm>
          <a:prstGeom prst="rect">
            <a:avLst/>
          </a:prstGeom>
          <a:solidFill>
            <a:srgbClr val="FFFFFF"/>
          </a:solidFill>
          <a:ln w="9525">
            <a:solidFill>
              <a:srgbClr val="000000"/>
            </a:solidFill>
            <a:miter lim="800000"/>
            <a:headEnd/>
            <a:tailEnd/>
          </a:ln>
        </p:spPr>
        <p:txBody>
          <a:bodyPr rot="0" vert="horz" wrap="square" lIns="91416" tIns="45708" rIns="91416" bIns="45708" anchor="t" anchorCtr="0">
            <a:noAutofit/>
          </a:bodyPr>
          <a:lstStyle/>
          <a:p>
            <a:pPr>
              <a:lnSpc>
                <a:spcPct val="107000"/>
              </a:lnSpc>
              <a:spcAft>
                <a:spcPts val="800"/>
              </a:spcAft>
            </a:pPr>
            <a:r>
              <a:rPr lang="en-US" sz="1400" dirty="0">
                <a:latin typeface="+mj-lt"/>
                <a:ea typeface="Calibri" panose="020F0502020204030204" pitchFamily="34" charset="0"/>
                <a:cs typeface="Times New Roman" panose="02020603050405020304" pitchFamily="18" charset="0"/>
              </a:rPr>
              <a:t>Main Idea:</a:t>
            </a:r>
          </a:p>
        </p:txBody>
      </p:sp>
      <p:sp>
        <p:nvSpPr>
          <p:cNvPr id="11" name="Text Box 2"/>
          <p:cNvSpPr txBox="1">
            <a:spLocks noChangeArrowheads="1"/>
          </p:cNvSpPr>
          <p:nvPr/>
        </p:nvSpPr>
        <p:spPr bwMode="auto">
          <a:xfrm>
            <a:off x="609440" y="2775569"/>
            <a:ext cx="2741772" cy="3959222"/>
          </a:xfrm>
          <a:prstGeom prst="rect">
            <a:avLst/>
          </a:prstGeom>
          <a:solidFill>
            <a:srgbClr val="FFFFFF"/>
          </a:solidFill>
          <a:ln w="9525">
            <a:solidFill>
              <a:srgbClr val="000000"/>
            </a:solidFill>
            <a:miter lim="800000"/>
            <a:headEnd/>
            <a:tailEnd/>
          </a:ln>
        </p:spPr>
        <p:txBody>
          <a:bodyPr rot="0" vert="horz" wrap="square" lIns="91416" tIns="45708" rIns="91416" bIns="45708" anchor="t" anchorCtr="0">
            <a:noAutofit/>
          </a:bodyPr>
          <a:lstStyle/>
          <a:p>
            <a:pPr>
              <a:lnSpc>
                <a:spcPct val="107000"/>
              </a:lnSpc>
              <a:spcAft>
                <a:spcPts val="800"/>
              </a:spcAft>
            </a:pPr>
            <a:r>
              <a:rPr lang="en-US" sz="1400" dirty="0">
                <a:latin typeface="+mj-lt"/>
                <a:ea typeface="Calibri" panose="020F0502020204030204" pitchFamily="34" charset="0"/>
                <a:cs typeface="Times New Roman" panose="02020603050405020304" pitchFamily="18" charset="0"/>
              </a:rPr>
              <a:t>Supporting Detail:</a:t>
            </a:r>
          </a:p>
        </p:txBody>
      </p:sp>
      <p:sp>
        <p:nvSpPr>
          <p:cNvPr id="12" name="Text Box 2"/>
          <p:cNvSpPr txBox="1">
            <a:spLocks noChangeArrowheads="1"/>
          </p:cNvSpPr>
          <p:nvPr/>
        </p:nvSpPr>
        <p:spPr bwMode="auto">
          <a:xfrm>
            <a:off x="4646612" y="2775568"/>
            <a:ext cx="2743200" cy="3959222"/>
          </a:xfrm>
          <a:prstGeom prst="rect">
            <a:avLst/>
          </a:prstGeom>
          <a:solidFill>
            <a:srgbClr val="FFFFFF"/>
          </a:solidFill>
          <a:ln w="9525">
            <a:solidFill>
              <a:srgbClr val="000000"/>
            </a:solidFill>
            <a:miter lim="800000"/>
            <a:headEnd/>
            <a:tailEnd/>
          </a:ln>
        </p:spPr>
        <p:txBody>
          <a:bodyPr rot="0" vert="horz" wrap="square" lIns="91416" tIns="45708" rIns="91416" bIns="45708" anchor="t" anchorCtr="0">
            <a:noAutofit/>
          </a:bodyPr>
          <a:lstStyle/>
          <a:p>
            <a:pPr>
              <a:lnSpc>
                <a:spcPct val="107000"/>
              </a:lnSpc>
              <a:spcAft>
                <a:spcPts val="800"/>
              </a:spcAft>
            </a:pPr>
            <a:r>
              <a:rPr lang="en-US" sz="1400" dirty="0">
                <a:latin typeface="+mj-lt"/>
                <a:ea typeface="Calibri" panose="020F0502020204030204" pitchFamily="34" charset="0"/>
                <a:cs typeface="Times New Roman" panose="02020603050405020304" pitchFamily="18" charset="0"/>
              </a:rPr>
              <a:t>Supporting Detail:</a:t>
            </a:r>
          </a:p>
        </p:txBody>
      </p:sp>
      <p:sp>
        <p:nvSpPr>
          <p:cNvPr id="13" name="Text Box 2"/>
          <p:cNvSpPr txBox="1">
            <a:spLocks noChangeArrowheads="1"/>
          </p:cNvSpPr>
          <p:nvPr/>
        </p:nvSpPr>
        <p:spPr bwMode="auto">
          <a:xfrm>
            <a:off x="8913812" y="2775569"/>
            <a:ext cx="2665571" cy="3959222"/>
          </a:xfrm>
          <a:prstGeom prst="rect">
            <a:avLst/>
          </a:prstGeom>
          <a:solidFill>
            <a:srgbClr val="FFFFFF"/>
          </a:solidFill>
          <a:ln w="9525">
            <a:solidFill>
              <a:srgbClr val="000000"/>
            </a:solidFill>
            <a:miter lim="800000"/>
            <a:headEnd/>
            <a:tailEnd/>
          </a:ln>
        </p:spPr>
        <p:txBody>
          <a:bodyPr rot="0" vert="horz" wrap="square" lIns="91416" tIns="45708" rIns="91416" bIns="45708" anchor="t" anchorCtr="0">
            <a:noAutofit/>
          </a:bodyPr>
          <a:lstStyle/>
          <a:p>
            <a:pPr>
              <a:lnSpc>
                <a:spcPct val="107000"/>
              </a:lnSpc>
              <a:spcAft>
                <a:spcPts val="800"/>
              </a:spcAft>
            </a:pPr>
            <a:r>
              <a:rPr lang="en-US" sz="1400" dirty="0">
                <a:latin typeface="+mj-lt"/>
                <a:ea typeface="Calibri" panose="020F0502020204030204" pitchFamily="34" charset="0"/>
                <a:cs typeface="Times New Roman" panose="02020603050405020304" pitchFamily="18" charset="0"/>
              </a:rPr>
              <a:t>Supporting Detail:</a:t>
            </a:r>
          </a:p>
        </p:txBody>
      </p:sp>
      <p:sp>
        <p:nvSpPr>
          <p:cNvPr id="3" name="Right Arrow 2"/>
          <p:cNvSpPr/>
          <p:nvPr/>
        </p:nvSpPr>
        <p:spPr>
          <a:xfrm>
            <a:off x="10437812" y="6096000"/>
            <a:ext cx="1447800" cy="638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Continue</a:t>
            </a:r>
            <a:endParaRPr lang="en-US" dirty="0">
              <a:solidFill>
                <a:schemeClr val="bg1"/>
              </a:solidFill>
            </a:endParaRPr>
          </a:p>
        </p:txBody>
      </p:sp>
    </p:spTree>
    <p:extLst>
      <p:ext uri="{BB962C8B-B14F-4D97-AF65-F5344CB8AC3E}">
        <p14:creationId xmlns:p14="http://schemas.microsoft.com/office/powerpoint/2010/main" val="305580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598696" cy="752819"/>
          </a:xfrm>
        </p:spPr>
        <p:txBody>
          <a:bodyPr/>
          <a:lstStyle/>
          <a:p>
            <a:r>
              <a:rPr lang="en-US" dirty="0" smtClean="0"/>
              <a:t>Summarizing Leaping Lizards</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36612" y="1600200"/>
            <a:ext cx="856230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10437812" y="6096000"/>
            <a:ext cx="1447800" cy="638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Continue</a:t>
            </a:r>
            <a:endParaRPr lang="en-US" dirty="0">
              <a:solidFill>
                <a:schemeClr val="bg1"/>
              </a:solidFill>
            </a:endParaRPr>
          </a:p>
        </p:txBody>
      </p:sp>
    </p:spTree>
    <p:extLst>
      <p:ext uri="{BB962C8B-B14F-4D97-AF65-F5344CB8AC3E}">
        <p14:creationId xmlns:p14="http://schemas.microsoft.com/office/powerpoint/2010/main" val="52431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04800"/>
            <a:ext cx="9598696" cy="690548"/>
          </a:xfrm>
        </p:spPr>
        <p:txBody>
          <a:bodyPr/>
          <a:lstStyle/>
          <a:p>
            <a:r>
              <a:rPr lang="en-US" dirty="0" smtClean="0"/>
              <a:t>Summary of Leaping Lizards</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600200"/>
            <a:ext cx="12188825" cy="5304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10437812" y="6096000"/>
            <a:ext cx="1447800" cy="638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Continue</a:t>
            </a:r>
            <a:endParaRPr lang="en-US" dirty="0">
              <a:solidFill>
                <a:schemeClr val="bg1"/>
              </a:solidFill>
            </a:endParaRPr>
          </a:p>
        </p:txBody>
      </p:sp>
    </p:spTree>
    <p:extLst>
      <p:ext uri="{BB962C8B-B14F-4D97-AF65-F5344CB8AC3E}">
        <p14:creationId xmlns:p14="http://schemas.microsoft.com/office/powerpoint/2010/main" val="281559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Tasks #3&amp;4</a:t>
            </a:r>
            <a:endParaRPr lang="en-US" dirty="0"/>
          </a:p>
        </p:txBody>
      </p:sp>
      <p:sp>
        <p:nvSpPr>
          <p:cNvPr id="14" name="Content Placeholder 13"/>
          <p:cNvSpPr>
            <a:spLocks noGrp="1"/>
          </p:cNvSpPr>
          <p:nvPr>
            <p:ph idx="1"/>
          </p:nvPr>
        </p:nvSpPr>
        <p:spPr/>
        <p:txBody>
          <a:bodyPr/>
          <a:lstStyle/>
          <a:p>
            <a:r>
              <a:rPr lang="en-US" dirty="0" smtClean="0"/>
              <a:t>Please read the article “Big Birds, Big City” and complete the compare/contrast chart.  Hint: Use the chart on page 3 to help you.</a:t>
            </a:r>
          </a:p>
          <a:p>
            <a:r>
              <a:rPr lang="en-US" dirty="0" smtClean="0"/>
              <a:t>After reading the article “Big Birds, Big City”, please complete the cause/effect chart.  Remember to use complete sentences and specific details. (Stay away from saying things like “it has” or “they have”)  Make sure to include specifics!</a:t>
            </a:r>
            <a:endParaRPr lang="en-US" dirty="0"/>
          </a:p>
        </p:txBody>
      </p:sp>
    </p:spTree>
    <p:extLst>
      <p:ext uri="{BB962C8B-B14F-4D97-AF65-F5344CB8AC3E}">
        <p14:creationId xmlns:p14="http://schemas.microsoft.com/office/powerpoint/2010/main" val="317269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189412" y="27904"/>
            <a:ext cx="3657599" cy="648479"/>
          </a:xfrm>
        </p:spPr>
        <p:txBody>
          <a:bodyPr/>
          <a:lstStyle/>
          <a:p>
            <a:r>
              <a:rPr lang="en-US" dirty="0" smtClean="0"/>
              <a:t>Big Birds, Big City</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54918"/>
            <a:ext cx="6551612" cy="6191274"/>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812" y="654918"/>
            <a:ext cx="5942013" cy="6191274"/>
          </a:xfrm>
          <a:prstGeom prst="rect">
            <a:avLst/>
          </a:prstGeom>
        </p:spPr>
      </p:pic>
    </p:spTree>
    <p:extLst>
      <p:ext uri="{BB962C8B-B14F-4D97-AF65-F5344CB8AC3E}">
        <p14:creationId xmlns:p14="http://schemas.microsoft.com/office/powerpoint/2010/main" val="114840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189412" y="27904"/>
            <a:ext cx="3657599" cy="648479"/>
          </a:xfrm>
        </p:spPr>
        <p:txBody>
          <a:bodyPr/>
          <a:lstStyle/>
          <a:p>
            <a:r>
              <a:rPr lang="en-US" dirty="0" smtClean="0"/>
              <a:t>Big Birds, Big City</a:t>
            </a:r>
            <a:endParaRPr lang="en-US"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3012" y="676383"/>
            <a:ext cx="5867400" cy="6182086"/>
          </a:xfrm>
        </p:spPr>
      </p:pic>
    </p:spTree>
    <p:extLst>
      <p:ext uri="{BB962C8B-B14F-4D97-AF65-F5344CB8AC3E}">
        <p14:creationId xmlns:p14="http://schemas.microsoft.com/office/powerpoint/2010/main" val="26605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786299"/>
            <a:ext cx="10969943" cy="814377"/>
          </a:xfrm>
        </p:spPr>
        <p:txBody>
          <a:bodyPr/>
          <a:lstStyle/>
          <a:p>
            <a:r>
              <a:rPr lang="en-US" dirty="0" smtClean="0"/>
              <a:t>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5551" y="374284"/>
            <a:ext cx="8897723" cy="6363364"/>
          </a:xfrm>
        </p:spPr>
      </p:pic>
      <p:sp>
        <p:nvSpPr>
          <p:cNvPr id="4" name="Right Arrow 3"/>
          <p:cNvSpPr/>
          <p:nvPr/>
        </p:nvSpPr>
        <p:spPr>
          <a:xfrm>
            <a:off x="10437812" y="6096000"/>
            <a:ext cx="1447800" cy="638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Continue</a:t>
            </a:r>
            <a:endParaRPr lang="en-US" dirty="0">
              <a:solidFill>
                <a:schemeClr val="bg1"/>
              </a:solidFill>
            </a:endParaRPr>
          </a:p>
        </p:txBody>
      </p:sp>
    </p:spTree>
    <p:extLst>
      <p:ext uri="{BB962C8B-B14F-4D97-AF65-F5344CB8AC3E}">
        <p14:creationId xmlns:p14="http://schemas.microsoft.com/office/powerpoint/2010/main" val="398313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532" y="893"/>
            <a:ext cx="9507284" cy="1087853"/>
          </a:xfrm>
        </p:spPr>
        <p:txBody>
          <a:bodyPr/>
          <a:lstStyle/>
          <a:p>
            <a:pPr algn="ctr"/>
            <a:r>
              <a:rPr lang="en-US" dirty="0" smtClean="0"/>
              <a:t>Cause &amp; Effect (Whole Group) </a:t>
            </a:r>
            <a:endParaRPr lang="en-US" dirty="0"/>
          </a:p>
        </p:txBody>
      </p:sp>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90126" y="1295956"/>
            <a:ext cx="7018097" cy="5263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065438" y="1448316"/>
            <a:ext cx="1371243" cy="1476943"/>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1799" dirty="0">
                <a:solidFill>
                  <a:schemeClr val="tx1"/>
                </a:solidFill>
              </a:rPr>
              <a:t>1. Think about what happened in today’s reading.</a:t>
            </a:r>
          </a:p>
        </p:txBody>
      </p:sp>
      <p:sp>
        <p:nvSpPr>
          <p:cNvPr id="6" name="TextBox 5"/>
          <p:cNvSpPr txBox="1"/>
          <p:nvPr/>
        </p:nvSpPr>
        <p:spPr>
          <a:xfrm flipH="1">
            <a:off x="1523602" y="1469094"/>
            <a:ext cx="1218883" cy="1200016"/>
          </a:xfrm>
          <a:prstGeom prst="rect">
            <a:avLst/>
          </a:prstGeom>
          <a:solidFill>
            <a:schemeClr val="accent3"/>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1799" dirty="0">
                <a:solidFill>
                  <a:schemeClr val="tx1"/>
                </a:solidFill>
              </a:rPr>
              <a:t>2. What caused it to happen?</a:t>
            </a:r>
          </a:p>
        </p:txBody>
      </p:sp>
      <p:sp>
        <p:nvSpPr>
          <p:cNvPr id="7" name="Right Arrow 6"/>
          <p:cNvSpPr/>
          <p:nvPr/>
        </p:nvSpPr>
        <p:spPr>
          <a:xfrm>
            <a:off x="10437812" y="6096000"/>
            <a:ext cx="1447800" cy="638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Continue</a:t>
            </a:r>
            <a:endParaRPr lang="en-US" dirty="0">
              <a:solidFill>
                <a:schemeClr val="bg1"/>
              </a:solidFill>
            </a:endParaRPr>
          </a:p>
        </p:txBody>
      </p:sp>
    </p:spTree>
    <p:extLst>
      <p:ext uri="{BB962C8B-B14F-4D97-AF65-F5344CB8AC3E}">
        <p14:creationId xmlns:p14="http://schemas.microsoft.com/office/powerpoint/2010/main" val="259909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Tasks #5</a:t>
            </a:r>
            <a:endParaRPr lang="en-US" dirty="0"/>
          </a:p>
        </p:txBody>
      </p:sp>
      <p:sp>
        <p:nvSpPr>
          <p:cNvPr id="14" name="Content Placeholder 13"/>
          <p:cNvSpPr>
            <a:spLocks noGrp="1"/>
          </p:cNvSpPr>
          <p:nvPr>
            <p:ph idx="1"/>
          </p:nvPr>
        </p:nvSpPr>
        <p:spPr/>
        <p:txBody>
          <a:bodyPr>
            <a:normAutofit/>
          </a:bodyPr>
          <a:lstStyle/>
          <a:p>
            <a:r>
              <a:rPr lang="en-US" sz="4000" dirty="0" smtClean="0"/>
              <a:t>Complete the following slide matching the Greek and Latin roots to their meaning.</a:t>
            </a:r>
            <a:endParaRPr lang="en-US" sz="4000" dirty="0"/>
          </a:p>
        </p:txBody>
      </p:sp>
    </p:spTree>
    <p:extLst>
      <p:ext uri="{BB962C8B-B14F-4D97-AF65-F5344CB8AC3E}">
        <p14:creationId xmlns:p14="http://schemas.microsoft.com/office/powerpoint/2010/main" val="112247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Greek Roots</a:t>
            </a:r>
            <a:br>
              <a:rPr lang="en-US" dirty="0" smtClean="0"/>
            </a:br>
            <a:r>
              <a:rPr lang="en-US" sz="2800" dirty="0" smtClean="0"/>
              <a:t>Match the root to the meaning:</a:t>
            </a:r>
            <a:endParaRPr lang="en-US" sz="2800" dirty="0"/>
          </a:p>
        </p:txBody>
      </p:sp>
      <p:sp>
        <p:nvSpPr>
          <p:cNvPr id="5" name="Content Placeholder 4"/>
          <p:cNvSpPr>
            <a:spLocks noGrp="1"/>
          </p:cNvSpPr>
          <p:nvPr>
            <p:ph sz="half" idx="1"/>
          </p:nvPr>
        </p:nvSpPr>
        <p:spPr/>
        <p:txBody>
          <a:bodyPr/>
          <a:lstStyle/>
          <a:p>
            <a:r>
              <a:rPr lang="en-US" dirty="0" smtClean="0"/>
              <a:t>Auto</a:t>
            </a:r>
          </a:p>
          <a:p>
            <a:r>
              <a:rPr lang="en-US" dirty="0" smtClean="0"/>
              <a:t>Bio</a:t>
            </a:r>
          </a:p>
          <a:p>
            <a:r>
              <a:rPr lang="en-US" dirty="0" smtClean="0"/>
              <a:t>Graph</a:t>
            </a:r>
          </a:p>
          <a:p>
            <a:r>
              <a:rPr lang="en-US" dirty="0" smtClean="0"/>
              <a:t>Hydro</a:t>
            </a:r>
          </a:p>
          <a:p>
            <a:r>
              <a:rPr lang="en-US" dirty="0" err="1" smtClean="0"/>
              <a:t>Therm</a:t>
            </a:r>
            <a:endParaRPr lang="en-US" dirty="0" smtClean="0"/>
          </a:p>
          <a:p>
            <a:pPr marL="0" indent="0">
              <a:buNone/>
            </a:pPr>
            <a:endParaRPr lang="en-US" dirty="0"/>
          </a:p>
        </p:txBody>
      </p:sp>
      <p:graphicFrame>
        <p:nvGraphicFramePr>
          <p:cNvPr id="4" name="Content Placeholder 3" descr="Converging Radial" title="SmartArt"/>
          <p:cNvGraphicFramePr>
            <a:graphicFrameLocks noGrp="1"/>
          </p:cNvGraphicFramePr>
          <p:nvPr>
            <p:ph sz="half" idx="2"/>
            <p:extLst>
              <p:ext uri="{D42A27DB-BD31-4B8C-83A1-F6EECF244321}">
                <p14:modId xmlns:p14="http://schemas.microsoft.com/office/powerpoint/2010/main" val="3737395936"/>
              </p:ext>
            </p:extLst>
          </p:nvPr>
        </p:nvGraphicFramePr>
        <p:xfrm>
          <a:off x="6246813" y="1905000"/>
          <a:ext cx="4416425"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4"/>
          <p:cNvSpPr txBox="1">
            <a:spLocks/>
          </p:cNvSpPr>
          <p:nvPr/>
        </p:nvSpPr>
        <p:spPr>
          <a:xfrm>
            <a:off x="6627812" y="1905000"/>
            <a:ext cx="4416552" cy="42672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a:lstStyle>
          <a:p>
            <a:r>
              <a:rPr lang="en-US" dirty="0" smtClean="0"/>
              <a:t>Water</a:t>
            </a:r>
          </a:p>
          <a:p>
            <a:r>
              <a:rPr lang="en-US" dirty="0" smtClean="0"/>
              <a:t>Self</a:t>
            </a:r>
          </a:p>
          <a:p>
            <a:r>
              <a:rPr lang="en-US" dirty="0" smtClean="0"/>
              <a:t>Heat</a:t>
            </a:r>
          </a:p>
          <a:p>
            <a:r>
              <a:rPr lang="en-US" dirty="0" smtClean="0"/>
              <a:t>Life</a:t>
            </a:r>
          </a:p>
          <a:p>
            <a:r>
              <a:rPr lang="en-US" dirty="0" smtClean="0"/>
              <a:t>Write</a:t>
            </a:r>
          </a:p>
        </p:txBody>
      </p:sp>
    </p:spTree>
    <p:extLst>
      <p:ext uri="{BB962C8B-B14F-4D97-AF65-F5344CB8AC3E}">
        <p14:creationId xmlns:p14="http://schemas.microsoft.com/office/powerpoint/2010/main" val="263358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647" y="893"/>
            <a:ext cx="9507284" cy="612488"/>
          </a:xfrm>
        </p:spPr>
        <p:txBody>
          <a:bodyPr/>
          <a:lstStyle/>
          <a:p>
            <a:pPr algn="ctr"/>
            <a:r>
              <a:rPr lang="en-US" dirty="0" smtClean="0"/>
              <a:t>Class Expectations</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2014" y="961021"/>
            <a:ext cx="4777764" cy="4995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627812" y="1981200"/>
            <a:ext cx="4686689" cy="2553239"/>
          </a:xfrm>
          <a:prstGeom prst="rect">
            <a:avLst/>
          </a:prstGeom>
          <a:noFill/>
          <a:ln>
            <a:solidFill>
              <a:schemeClr val="tx2">
                <a:lumMod val="60000"/>
                <a:lumOff val="40000"/>
              </a:schemeClr>
            </a:solidFill>
          </a:ln>
        </p:spPr>
        <p:txBody>
          <a:bodyPr wrap="square" rtlCol="0">
            <a:spAutoFit/>
          </a:bodyPr>
          <a:lstStyle/>
          <a:p>
            <a:r>
              <a:rPr lang="en-US" sz="3199" dirty="0">
                <a:solidFill>
                  <a:schemeClr val="tx2">
                    <a:lumMod val="75000"/>
                  </a:schemeClr>
                </a:solidFill>
                <a:latin typeface="+mj-lt"/>
              </a:rPr>
              <a:t>Give me a green check and earn a participation point when you are ready to follow the class expectations!  </a:t>
            </a:r>
            <a:r>
              <a:rPr lang="en-US" sz="3199" dirty="0">
                <a:solidFill>
                  <a:schemeClr val="tx2">
                    <a:lumMod val="75000"/>
                  </a:schemeClr>
                </a:solidFill>
                <a:latin typeface="+mj-lt"/>
                <a:sym typeface="Wingdings" panose="05000000000000000000" pitchFamily="2" charset="2"/>
              </a:rPr>
              <a:t></a:t>
            </a:r>
            <a:endParaRPr lang="en-US" sz="3199" dirty="0">
              <a:solidFill>
                <a:schemeClr val="tx2">
                  <a:lumMod val="75000"/>
                </a:schemeClr>
              </a:solidFill>
              <a:latin typeface="+mj-lt"/>
            </a:endParaRPr>
          </a:p>
        </p:txBody>
      </p:sp>
    </p:spTree>
    <p:extLst>
      <p:ext uri="{BB962C8B-B14F-4D97-AF65-F5344CB8AC3E}">
        <p14:creationId xmlns:p14="http://schemas.microsoft.com/office/powerpoint/2010/main" val="357400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Latin</a:t>
            </a:r>
            <a:r>
              <a:rPr lang="en-US" dirty="0"/>
              <a:t> Roots</a:t>
            </a:r>
            <a:br>
              <a:rPr lang="en-US" dirty="0"/>
            </a:br>
            <a:r>
              <a:rPr lang="en-US" sz="3200" dirty="0"/>
              <a:t>Match the root to the meaning:</a:t>
            </a:r>
          </a:p>
        </p:txBody>
      </p:sp>
      <p:sp>
        <p:nvSpPr>
          <p:cNvPr id="5" name="Content Placeholder 4"/>
          <p:cNvSpPr>
            <a:spLocks noGrp="1"/>
          </p:cNvSpPr>
          <p:nvPr>
            <p:ph sz="half" idx="1"/>
          </p:nvPr>
        </p:nvSpPr>
        <p:spPr/>
        <p:txBody>
          <a:bodyPr/>
          <a:lstStyle/>
          <a:p>
            <a:r>
              <a:rPr lang="en-US" dirty="0" smtClean="0"/>
              <a:t>Audi</a:t>
            </a:r>
          </a:p>
          <a:p>
            <a:r>
              <a:rPr lang="en-US" dirty="0" err="1" smtClean="0"/>
              <a:t>Dict</a:t>
            </a:r>
            <a:endParaRPr lang="en-US" dirty="0" smtClean="0"/>
          </a:p>
          <a:p>
            <a:r>
              <a:rPr lang="en-US" dirty="0" err="1" smtClean="0"/>
              <a:t>Ject</a:t>
            </a:r>
            <a:endParaRPr lang="en-US" dirty="0" smtClean="0"/>
          </a:p>
          <a:p>
            <a:r>
              <a:rPr lang="en-US" dirty="0" smtClean="0"/>
              <a:t>Port</a:t>
            </a:r>
          </a:p>
          <a:p>
            <a:r>
              <a:rPr lang="en-US" dirty="0" err="1" smtClean="0"/>
              <a:t>Rupt</a:t>
            </a:r>
            <a:endParaRPr lang="en-US" dirty="0"/>
          </a:p>
        </p:txBody>
      </p:sp>
      <p:graphicFrame>
        <p:nvGraphicFramePr>
          <p:cNvPr id="4" name="Content Placeholder 3" descr="Converging Radial" title="SmartArt"/>
          <p:cNvGraphicFramePr>
            <a:graphicFrameLocks noGrp="1"/>
          </p:cNvGraphicFramePr>
          <p:nvPr>
            <p:ph sz="half" idx="2"/>
            <p:extLst/>
          </p:nvPr>
        </p:nvGraphicFramePr>
        <p:xfrm>
          <a:off x="6246813" y="1905000"/>
          <a:ext cx="4416425"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4"/>
          <p:cNvSpPr txBox="1">
            <a:spLocks/>
          </p:cNvSpPr>
          <p:nvPr/>
        </p:nvSpPr>
        <p:spPr>
          <a:xfrm>
            <a:off x="6627812" y="1905000"/>
            <a:ext cx="4416552" cy="42672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a:lstStyle>
          <a:p>
            <a:r>
              <a:rPr lang="en-US" dirty="0" smtClean="0"/>
              <a:t>To move</a:t>
            </a:r>
          </a:p>
          <a:p>
            <a:r>
              <a:rPr lang="en-US" dirty="0" smtClean="0"/>
              <a:t>To break</a:t>
            </a:r>
          </a:p>
          <a:p>
            <a:r>
              <a:rPr lang="en-US" dirty="0" smtClean="0"/>
              <a:t>To hear</a:t>
            </a:r>
          </a:p>
          <a:p>
            <a:r>
              <a:rPr lang="en-US" dirty="0" smtClean="0"/>
              <a:t>To speak</a:t>
            </a:r>
          </a:p>
          <a:p>
            <a:r>
              <a:rPr lang="en-US" dirty="0" smtClean="0"/>
              <a:t>To throw</a:t>
            </a:r>
            <a:endParaRPr lang="en-US" dirty="0"/>
          </a:p>
        </p:txBody>
      </p:sp>
    </p:spTree>
    <p:extLst>
      <p:ext uri="{BB962C8B-B14F-4D97-AF65-F5344CB8AC3E}">
        <p14:creationId xmlns:p14="http://schemas.microsoft.com/office/powerpoint/2010/main" val="112489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0"/>
          <p:cNvSpPr>
            <a:spLocks noChangeArrowheads="1"/>
          </p:cNvSpPr>
          <p:nvPr/>
        </p:nvSpPr>
        <p:spPr bwMode="auto">
          <a:xfrm>
            <a:off x="2926587" y="2252969"/>
            <a:ext cx="6399133" cy="1752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Aft>
                <a:spcPct val="0"/>
              </a:spcAft>
              <a:buFontTx/>
              <a:buNone/>
            </a:pPr>
            <a:endParaRPr lang="en-US" altLang="en-US" sz="3199">
              <a:solidFill>
                <a:srgbClr val="000000"/>
              </a:solidFill>
            </a:endParaRPr>
          </a:p>
        </p:txBody>
      </p:sp>
      <p:sp>
        <p:nvSpPr>
          <p:cNvPr id="2051" name="Title 1"/>
          <p:cNvSpPr>
            <a:spLocks noGrp="1"/>
          </p:cNvSpPr>
          <p:nvPr>
            <p:ph type="title"/>
          </p:nvPr>
        </p:nvSpPr>
        <p:spPr/>
        <p:txBody>
          <a:bodyPr/>
          <a:lstStyle/>
          <a:p>
            <a:pPr eaLnBrk="1" hangingPunct="1"/>
            <a:r>
              <a:rPr lang="en-US" altLang="en-US" smtClean="0">
                <a:latin typeface="One Stroke Script LET" pitchFamily="2" charset="0"/>
              </a:rPr>
              <a:t>Hello…</a:t>
            </a:r>
            <a:r>
              <a:rPr lang="en-US" altLang="en-US" smtClean="0">
                <a:latin typeface="Aharoni" panose="02010803020104030203" pitchFamily="2" charset="-79"/>
                <a:cs typeface="Aharoni" panose="02010803020104030203" pitchFamily="2" charset="-79"/>
              </a:rPr>
              <a:t>Hello</a:t>
            </a:r>
            <a:r>
              <a:rPr lang="en-US" altLang="en-US" smtClean="0">
                <a:latin typeface="One Stroke Script LET" pitchFamily="2" charset="0"/>
              </a:rPr>
              <a:t>…</a:t>
            </a:r>
            <a:r>
              <a:rPr lang="en-US" altLang="en-US" smtClean="0">
                <a:latin typeface="Monotype Corsiva" panose="03010101010201010101" pitchFamily="66" charset="0"/>
              </a:rPr>
              <a:t>Hello…</a:t>
            </a:r>
          </a:p>
        </p:txBody>
      </p:sp>
      <p:sp>
        <p:nvSpPr>
          <p:cNvPr id="3" name="Content Placeholder 2"/>
          <p:cNvSpPr>
            <a:spLocks noGrp="1"/>
          </p:cNvSpPr>
          <p:nvPr>
            <p:ph idx="1"/>
          </p:nvPr>
        </p:nvSpPr>
        <p:spPr/>
        <p:txBody>
          <a:bodyPr>
            <a:normAutofit lnSpcReduction="10000"/>
          </a:bodyPr>
          <a:lstStyle/>
          <a:p>
            <a:pPr marL="0" indent="0">
              <a:buNone/>
              <a:defRPr/>
            </a:pPr>
            <a:r>
              <a:rPr lang="en-US" sz="2399" dirty="0">
                <a:latin typeface="One Stroke Script LET" pitchFamily="2" charset="0"/>
              </a:rPr>
              <a:t>Are you there? Your teacher has tried to contact you several times in the chat and microphone, but it seems that you are Missing in Action. In order to get off the island and rejoin the group, you must do the following:</a:t>
            </a:r>
          </a:p>
          <a:p>
            <a:pPr eaLnBrk="1" hangingPunct="1">
              <a:defRPr/>
            </a:pPr>
            <a:r>
              <a:rPr lang="en-US" dirty="0" smtClean="0">
                <a:latin typeface="One Stroke Script LET" pitchFamily="2" charset="0"/>
              </a:rPr>
              <a:t>Write your name on this slide</a:t>
            </a:r>
          </a:p>
          <a:p>
            <a:pPr eaLnBrk="1" hangingPunct="1">
              <a:defRPr/>
            </a:pPr>
            <a:r>
              <a:rPr lang="en-US" dirty="0" smtClean="0">
                <a:latin typeface="One Stroke Script LET" pitchFamily="2" charset="0"/>
              </a:rPr>
              <a:t>Give us a green check</a:t>
            </a:r>
          </a:p>
          <a:p>
            <a:pPr eaLnBrk="1" hangingPunct="1">
              <a:defRPr/>
            </a:pPr>
            <a:r>
              <a:rPr lang="en-US" dirty="0" smtClean="0">
                <a:latin typeface="One Stroke Script LET" pitchFamily="2" charset="0"/>
              </a:rPr>
              <a:t>Send your teacher a private chat explaining how you plan to get back on task</a:t>
            </a:r>
          </a:p>
          <a:p>
            <a:pPr marL="0" indent="0">
              <a:buNone/>
              <a:defRPr/>
            </a:pPr>
            <a:endParaRPr lang="en-US" dirty="0" smtClean="0">
              <a:latin typeface="One Stroke Script LET" pitchFamily="2" charset="0"/>
            </a:endParaRPr>
          </a:p>
          <a:p>
            <a:pPr marL="0" indent="0">
              <a:buNone/>
              <a:defRPr/>
            </a:pPr>
            <a:endParaRPr lang="en-US" dirty="0" smtClean="0">
              <a:latin typeface="One Stroke Script LET" pitchFamily="2" charset="0"/>
            </a:endParaRPr>
          </a:p>
          <a:p>
            <a:pPr marL="0" indent="0">
              <a:buNone/>
              <a:defRPr/>
            </a:pPr>
            <a:r>
              <a:rPr lang="en-US" sz="2399" b="1" dirty="0">
                <a:solidFill>
                  <a:srgbClr val="FF0000"/>
                </a:solidFill>
                <a:latin typeface="One Stroke Script LET" pitchFamily="2" charset="0"/>
              </a:rPr>
              <a:t>*Please remember that participation is an important part of your grade</a:t>
            </a:r>
          </a:p>
        </p:txBody>
      </p:sp>
      <p:pic>
        <p:nvPicPr>
          <p:cNvPr id="205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73876" y="3524225"/>
            <a:ext cx="288850" cy="28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51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761" y="894"/>
            <a:ext cx="1758934" cy="646035"/>
          </a:xfrm>
          <a:prstGeom prst="rect">
            <a:avLst/>
          </a:prstGeom>
          <a:noFill/>
        </p:spPr>
        <p:txBody>
          <a:bodyPr wrap="none" lIns="91416" tIns="45708" rIns="91416" bIns="45708">
            <a:spAutoFit/>
          </a:bodyPr>
          <a:lstStyle/>
          <a:p>
            <a:pPr algn="ctr"/>
            <a:r>
              <a:rPr lang="en-US" sz="3599" b="1" dirty="0">
                <a:ln w="17780" cmpd="sng">
                  <a:solidFill>
                    <a:srgbClr val="FFFFFF"/>
                  </a:solidFill>
                  <a:prstDash val="solid"/>
                  <a:miter lim="800000"/>
                </a:ln>
                <a:solidFill>
                  <a:schemeClr val="accent1"/>
                </a:solidFill>
                <a:effectLst>
                  <a:outerShdw blurRad="50800" algn="tl" rotWithShape="0">
                    <a:srgbClr val="000000"/>
                  </a:outerShdw>
                </a:effectLst>
              </a:rPr>
              <a:t>Refocus</a:t>
            </a:r>
          </a:p>
        </p:txBody>
      </p:sp>
      <p:sp>
        <p:nvSpPr>
          <p:cNvPr id="6" name="TextBox 5"/>
          <p:cNvSpPr txBox="1"/>
          <p:nvPr/>
        </p:nvSpPr>
        <p:spPr>
          <a:xfrm>
            <a:off x="2209224" y="868671"/>
            <a:ext cx="7465655" cy="1200016"/>
          </a:xfrm>
          <a:prstGeom prst="rect">
            <a:avLst/>
          </a:prstGeom>
          <a:noFill/>
        </p:spPr>
        <p:txBody>
          <a:bodyPr wrap="square" rtlCol="0">
            <a:spAutoFit/>
          </a:bodyPr>
          <a:lstStyle/>
          <a:p>
            <a:r>
              <a:rPr lang="en-US" sz="1799" b="1" dirty="0"/>
              <a:t>Please reflect upon your behavior in order to refocus you attention  back to what is taking place in class. Once you have responded to each question below, please raise your hand and wait for your teacher to move into the breakout room to review with you.</a:t>
            </a:r>
          </a:p>
        </p:txBody>
      </p:sp>
      <p:sp>
        <p:nvSpPr>
          <p:cNvPr id="2" name="Rectangle 1"/>
          <p:cNvSpPr/>
          <p:nvPr/>
        </p:nvSpPr>
        <p:spPr>
          <a:xfrm>
            <a:off x="3137450" y="2210119"/>
            <a:ext cx="6094413" cy="452313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799" dirty="0"/>
              <a:t>Your name:</a:t>
            </a:r>
          </a:p>
          <a:p>
            <a:endParaRPr lang="en-US" sz="1799" dirty="0"/>
          </a:p>
          <a:p>
            <a:r>
              <a:rPr lang="en-US" sz="1799" dirty="0"/>
              <a:t> </a:t>
            </a:r>
          </a:p>
          <a:p>
            <a:r>
              <a:rPr lang="en-US" sz="1799" dirty="0"/>
              <a:t>What was the inappropriate behavior?</a:t>
            </a:r>
          </a:p>
          <a:p>
            <a:endParaRPr lang="en-US" sz="1799" dirty="0"/>
          </a:p>
          <a:p>
            <a:r>
              <a:rPr lang="en-US" sz="1799" dirty="0"/>
              <a:t> </a:t>
            </a:r>
          </a:p>
          <a:p>
            <a:r>
              <a:rPr lang="en-US" sz="1799" dirty="0"/>
              <a:t>When and where did this occur?</a:t>
            </a:r>
          </a:p>
          <a:p>
            <a:endParaRPr lang="en-US" sz="1799" dirty="0"/>
          </a:p>
          <a:p>
            <a:r>
              <a:rPr lang="en-US" sz="1799" dirty="0"/>
              <a:t> </a:t>
            </a:r>
          </a:p>
          <a:p>
            <a:r>
              <a:rPr lang="en-US" sz="1799" dirty="0"/>
              <a:t>How did this behavior interfere with your learning or the learning of others?</a:t>
            </a:r>
          </a:p>
          <a:p>
            <a:endParaRPr lang="en-US" sz="1799" dirty="0"/>
          </a:p>
          <a:p>
            <a:r>
              <a:rPr lang="en-US" sz="1799" dirty="0"/>
              <a:t> </a:t>
            </a:r>
          </a:p>
          <a:p>
            <a:r>
              <a:rPr lang="en-US" sz="1799" dirty="0"/>
              <a:t>What positive choices will you make next time?</a:t>
            </a:r>
          </a:p>
          <a:p>
            <a:endParaRPr lang="en-US" sz="1799" dirty="0"/>
          </a:p>
          <a:p>
            <a:endParaRPr lang="en-US" sz="1799" dirty="0"/>
          </a:p>
        </p:txBody>
      </p:sp>
    </p:spTree>
    <p:extLst>
      <p:ext uri="{BB962C8B-B14F-4D97-AF65-F5344CB8AC3E}">
        <p14:creationId xmlns:p14="http://schemas.microsoft.com/office/powerpoint/2010/main" val="367873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731165" y="381794"/>
            <a:ext cx="3832886" cy="857027"/>
          </a:xfrm>
        </p:spPr>
        <p:txBody>
          <a:bodyPr>
            <a:normAutofit/>
          </a:bodyPr>
          <a:lstStyle/>
          <a:p>
            <a:r>
              <a:rPr lang="en-US" sz="2399" dirty="0"/>
              <a:t>What’s My Grade Today? </a:t>
            </a:r>
          </a:p>
        </p:txBody>
      </p:sp>
      <p:sp>
        <p:nvSpPr>
          <p:cNvPr id="17" name="Subtitle 2"/>
          <p:cNvSpPr txBox="1">
            <a:spLocks noGrp="1"/>
          </p:cNvSpPr>
          <p:nvPr>
            <p:ph sz="half" idx="4294967295"/>
          </p:nvPr>
        </p:nvSpPr>
        <p:spPr>
          <a:xfrm>
            <a:off x="952251" y="1753037"/>
            <a:ext cx="2842544" cy="4509412"/>
          </a:xfrm>
          <a:prstGeom prst="rect">
            <a:avLst/>
          </a:prstGeom>
        </p:spPr>
        <p:txBody>
          <a:bodyPr vert="horz" lIns="51422" tIns="25711" rIns="51422" bIns="25711" rtlCol="0">
            <a:noAutofit/>
          </a:bodyPr>
          <a:lst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r>
              <a:rPr lang="en-US" sz="1799" b="1" dirty="0">
                <a:effectLst>
                  <a:outerShdw blurRad="38100" dist="38100" dir="2700000" algn="tl">
                    <a:srgbClr val="000000">
                      <a:alpha val="43137"/>
                    </a:srgbClr>
                  </a:outerShdw>
                </a:effectLst>
              </a:rPr>
              <a:t>Everyday you will get a participation grade based on your classroom activity.</a:t>
            </a:r>
            <a:endParaRPr lang="en-US" sz="1200" b="1" dirty="0">
              <a:effectLst>
                <a:outerShdw blurRad="38100" dist="38100" dir="2700000" algn="tl">
                  <a:srgbClr val="000000">
                    <a:alpha val="43137"/>
                  </a:srgbClr>
                </a:outerShdw>
              </a:effectLst>
            </a:endParaRPr>
          </a:p>
          <a:p>
            <a:r>
              <a:rPr lang="en-US" sz="1799" b="1" dirty="0">
                <a:effectLst>
                  <a:outerShdw blurRad="38100" dist="38100" dir="2700000" algn="tl">
                    <a:srgbClr val="000000">
                      <a:alpha val="43137"/>
                    </a:srgbClr>
                  </a:outerShdw>
                </a:effectLst>
              </a:rPr>
              <a:t>Take a look at the chart to see how you measure up!! </a:t>
            </a:r>
            <a:endParaRPr lang="en-US" sz="750" b="1" dirty="0">
              <a:effectLst>
                <a:outerShdw blurRad="38100" dist="38100" dir="2700000" algn="tl">
                  <a:srgbClr val="000000">
                    <a:alpha val="43137"/>
                  </a:srgbClr>
                </a:outerShdw>
              </a:effectLst>
            </a:endParaRPr>
          </a:p>
          <a:p>
            <a:r>
              <a:rPr lang="en-US" sz="1799" b="1" dirty="0">
                <a:effectLst>
                  <a:outerShdw blurRad="38100" dist="38100" dir="2700000" algn="tl">
                    <a:srgbClr val="000000">
                      <a:alpha val="43137"/>
                    </a:srgbClr>
                  </a:outerShdw>
                </a:effectLst>
              </a:rPr>
              <a:t>**You will also be graded on your turned in assignments each week. </a:t>
            </a:r>
          </a:p>
        </p:txBody>
      </p:sp>
      <p:pic>
        <p:nvPicPr>
          <p:cNvPr id="3" name="Content Placeholder 2"/>
          <p:cNvPicPr>
            <a:picLocks noGrp="1" noChangeAspect="1"/>
          </p:cNvPicPr>
          <p:nvPr>
            <p:ph sz="half" idx="4294967295"/>
          </p:nvPr>
        </p:nvPicPr>
        <p:blipFill>
          <a:blip r:embed="rId2"/>
          <a:stretch>
            <a:fillRect/>
          </a:stretch>
        </p:blipFill>
        <p:spPr>
          <a:xfrm>
            <a:off x="4539037" y="894"/>
            <a:ext cx="7505790" cy="6843928"/>
          </a:xfrm>
          <a:prstGeom prst="rect">
            <a:avLst/>
          </a:prstGeom>
        </p:spPr>
      </p:pic>
    </p:spTree>
    <p:extLst>
      <p:ext uri="{BB962C8B-B14F-4D97-AF65-F5344CB8AC3E}">
        <p14:creationId xmlns:p14="http://schemas.microsoft.com/office/powerpoint/2010/main" val="373598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 </a:t>
            </a:r>
            <a:endParaRPr lang="en-US" dirty="0"/>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88825" cy="6856214"/>
          </a:xfrm>
        </p:spPr>
      </p:pic>
    </p:spTree>
    <p:extLst>
      <p:ext uri="{BB962C8B-B14F-4D97-AF65-F5344CB8AC3E}">
        <p14:creationId xmlns:p14="http://schemas.microsoft.com/office/powerpoint/2010/main" val="393004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Plans for Tomorrow</a:t>
            </a:r>
            <a:endParaRPr lang="en-US" dirty="0"/>
          </a:p>
        </p:txBody>
      </p:sp>
      <p:sp>
        <p:nvSpPr>
          <p:cNvPr id="14" name="Content Placeholder 13"/>
          <p:cNvSpPr>
            <a:spLocks noGrp="1"/>
          </p:cNvSpPr>
          <p:nvPr>
            <p:ph idx="1"/>
          </p:nvPr>
        </p:nvSpPr>
        <p:spPr/>
        <p:txBody>
          <a:bodyPr>
            <a:normAutofit/>
          </a:bodyPr>
          <a:lstStyle/>
          <a:p>
            <a:r>
              <a:rPr lang="en-US" sz="4000" dirty="0" smtClean="0"/>
              <a:t>Your teacher will not be here, so we will not have a class connect session.  Please check the </a:t>
            </a:r>
            <a:r>
              <a:rPr lang="en-US" sz="4000" dirty="0" err="1" smtClean="0"/>
              <a:t>weebly</a:t>
            </a:r>
            <a:r>
              <a:rPr lang="en-US" sz="4000" dirty="0" smtClean="0"/>
              <a:t>: </a:t>
            </a:r>
            <a:r>
              <a:rPr lang="en-US" sz="4000" dirty="0" smtClean="0">
                <a:hlinkClick r:id="rId2"/>
              </a:rPr>
              <a:t>www.nvva5.weebly.com</a:t>
            </a:r>
            <a:r>
              <a:rPr lang="en-US" sz="4000" dirty="0" smtClean="0"/>
              <a:t> for your assignment.  We will be practicing writing, focusing on the 10 steps.</a:t>
            </a:r>
          </a:p>
        </p:txBody>
      </p:sp>
    </p:spTree>
    <p:extLst>
      <p:ext uri="{BB962C8B-B14F-4D97-AF65-F5344CB8AC3E}">
        <p14:creationId xmlns:p14="http://schemas.microsoft.com/office/powerpoint/2010/main" val="32118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Today’s Assessment</a:t>
            </a:r>
            <a:endParaRPr lang="en-US" dirty="0"/>
          </a:p>
        </p:txBody>
      </p:sp>
      <p:sp>
        <p:nvSpPr>
          <p:cNvPr id="14" name="Content Placeholder 13"/>
          <p:cNvSpPr>
            <a:spLocks noGrp="1"/>
          </p:cNvSpPr>
          <p:nvPr>
            <p:ph idx="1"/>
          </p:nvPr>
        </p:nvSpPr>
        <p:spPr/>
        <p:txBody>
          <a:bodyPr/>
          <a:lstStyle/>
          <a:p>
            <a:r>
              <a:rPr lang="en-US" dirty="0" smtClean="0"/>
              <a:t>Today you will be assessed on the skills we have practiced in reading so far.  You will have a task for each of the following: summarizing, cause/effect, compare/contrast, main idea/details, and Greek/</a:t>
            </a:r>
            <a:r>
              <a:rPr lang="en-US" dirty="0"/>
              <a:t>L</a:t>
            </a:r>
            <a:r>
              <a:rPr lang="en-US" dirty="0" smtClean="0"/>
              <a:t>atin roots.</a:t>
            </a:r>
          </a:p>
          <a:p>
            <a:r>
              <a:rPr lang="en-US" dirty="0" smtClean="0"/>
              <a:t>All we ask is that you try your best.  Do not rush through this assessment, you will have the rest of the class period to finish it.  When you finish, please raise your hand.  A teacher will check for completion (not correctness) and then dismiss you.</a:t>
            </a:r>
            <a:endParaRPr lang="en-US" dirty="0"/>
          </a:p>
        </p:txBody>
      </p:sp>
    </p:spTree>
    <p:extLst>
      <p:ext uri="{BB962C8B-B14F-4D97-AF65-F5344CB8AC3E}">
        <p14:creationId xmlns:p14="http://schemas.microsoft.com/office/powerpoint/2010/main" val="195219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Rubric – How will I be graded?</a:t>
            </a:r>
            <a:endParaRPr lang="en-US" dirty="0"/>
          </a:p>
        </p:txBody>
      </p:sp>
      <p:sp>
        <p:nvSpPr>
          <p:cNvPr id="14" name="Content Placeholder 13"/>
          <p:cNvSpPr>
            <a:spLocks noGrp="1"/>
          </p:cNvSpPr>
          <p:nvPr>
            <p:ph idx="1"/>
          </p:nvPr>
        </p:nvSpPr>
        <p:spPr/>
        <p:txBody>
          <a:bodyPr>
            <a:normAutofit lnSpcReduction="10000"/>
          </a:bodyPr>
          <a:lstStyle/>
          <a:p>
            <a:r>
              <a:rPr lang="en-US" dirty="0" smtClean="0"/>
              <a:t>Main Idea/Details = 5 points</a:t>
            </a:r>
          </a:p>
          <a:p>
            <a:r>
              <a:rPr lang="en-US" dirty="0" smtClean="0"/>
              <a:t>Summarizing = 5 points</a:t>
            </a:r>
          </a:p>
          <a:p>
            <a:r>
              <a:rPr lang="en-US" dirty="0" smtClean="0"/>
              <a:t>Compare/Contrast = 5 points</a:t>
            </a:r>
          </a:p>
          <a:p>
            <a:r>
              <a:rPr lang="en-US" dirty="0" smtClean="0"/>
              <a:t>Cause/Effect = 3 points</a:t>
            </a:r>
          </a:p>
          <a:p>
            <a:r>
              <a:rPr lang="en-US" dirty="0" smtClean="0"/>
              <a:t>Greek/Latin Roots = 10 points</a:t>
            </a:r>
          </a:p>
          <a:p>
            <a:r>
              <a:rPr lang="en-US" dirty="0" smtClean="0"/>
              <a:t>Write your name! = 2 points</a:t>
            </a:r>
            <a:endParaRPr lang="en-US" dirty="0"/>
          </a:p>
          <a:p>
            <a:endParaRPr lang="en-US" dirty="0"/>
          </a:p>
          <a:p>
            <a:r>
              <a:rPr lang="en-US" dirty="0" smtClean="0"/>
              <a:t>TOTAL = 30 points</a:t>
            </a:r>
            <a:endParaRPr lang="en-US" dirty="0" smtClean="0"/>
          </a:p>
        </p:txBody>
      </p:sp>
    </p:spTree>
    <p:extLst>
      <p:ext uri="{BB962C8B-B14F-4D97-AF65-F5344CB8AC3E}">
        <p14:creationId xmlns:p14="http://schemas.microsoft.com/office/powerpoint/2010/main" val="63288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Tasks #1&amp;2</a:t>
            </a:r>
            <a:endParaRPr lang="en-US" dirty="0"/>
          </a:p>
        </p:txBody>
      </p:sp>
      <p:sp>
        <p:nvSpPr>
          <p:cNvPr id="14" name="Content Placeholder 13"/>
          <p:cNvSpPr>
            <a:spLocks noGrp="1"/>
          </p:cNvSpPr>
          <p:nvPr>
            <p:ph idx="1"/>
          </p:nvPr>
        </p:nvSpPr>
        <p:spPr/>
        <p:txBody>
          <a:bodyPr/>
          <a:lstStyle/>
          <a:p>
            <a:r>
              <a:rPr lang="en-US" dirty="0" smtClean="0"/>
              <a:t>Please read the article and fill out the summary chart.  Then write a brief summary about the article.</a:t>
            </a:r>
          </a:p>
          <a:p>
            <a:r>
              <a:rPr lang="en-US" dirty="0" smtClean="0"/>
              <a:t>Identify the main idea and details of Leaping Lizards.  Complete the main idea/details chart.</a:t>
            </a:r>
            <a:endParaRPr lang="en-US" dirty="0"/>
          </a:p>
        </p:txBody>
      </p:sp>
    </p:spTree>
    <p:extLst>
      <p:ext uri="{BB962C8B-B14F-4D97-AF65-F5344CB8AC3E}">
        <p14:creationId xmlns:p14="http://schemas.microsoft.com/office/powerpoint/2010/main" val="384894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237193" y="0"/>
            <a:ext cx="3505199" cy="648479"/>
          </a:xfrm>
        </p:spPr>
        <p:txBody>
          <a:bodyPr/>
          <a:lstStyle/>
          <a:p>
            <a:r>
              <a:rPr lang="en-US" dirty="0" smtClean="0"/>
              <a:t>Leaping Lizards!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212" y="597497"/>
            <a:ext cx="5027612" cy="6288407"/>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616" y="609558"/>
            <a:ext cx="5417757" cy="6264283"/>
          </a:xfrm>
          <a:prstGeom prst="rect">
            <a:avLst/>
          </a:prstGeom>
        </p:spPr>
      </p:pic>
    </p:spTree>
    <p:extLst>
      <p:ext uri="{BB962C8B-B14F-4D97-AF65-F5344CB8AC3E}">
        <p14:creationId xmlns:p14="http://schemas.microsoft.com/office/powerpoint/2010/main" val="230640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661D01-5C9C-48FA-9887-83B1E66B59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Earth tone presentation (widescreen)</Template>
  <TotalTime>0</TotalTime>
  <Words>935</Words>
  <Application>Microsoft Office PowerPoint</Application>
  <PresentationFormat>Custom</PresentationFormat>
  <Paragraphs>119</Paragraphs>
  <Slides>22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Aharoni</vt:lpstr>
      <vt:lpstr>Arial</vt:lpstr>
      <vt:lpstr>Calibri</vt:lpstr>
      <vt:lpstr>Corbel</vt:lpstr>
      <vt:lpstr>Monotype Corsiva</vt:lpstr>
      <vt:lpstr>One Stroke Script LET</vt:lpstr>
      <vt:lpstr>Times New Roman</vt:lpstr>
      <vt:lpstr>Wingdings</vt:lpstr>
      <vt:lpstr>Earthtones 16x9</vt:lpstr>
      <vt:lpstr>Welcome to 5th Grade ELA</vt:lpstr>
      <vt:lpstr>Class Expectations</vt:lpstr>
      <vt:lpstr>What’s My Grade Today? </vt:lpstr>
      <vt:lpstr> </vt:lpstr>
      <vt:lpstr>Plans for Tomorrow</vt:lpstr>
      <vt:lpstr>Today’s Assessment</vt:lpstr>
      <vt:lpstr>Rubric – How will I be graded?</vt:lpstr>
      <vt:lpstr>Tasks #1&amp;2</vt:lpstr>
      <vt:lpstr>Leaping Lizards!</vt:lpstr>
      <vt:lpstr> Main Idea/Details</vt:lpstr>
      <vt:lpstr>Summarizing Leaping Lizards</vt:lpstr>
      <vt:lpstr>Summary of Leaping Lizards</vt:lpstr>
      <vt:lpstr>Tasks #3&amp;4</vt:lpstr>
      <vt:lpstr>Big Birds, Big City</vt:lpstr>
      <vt:lpstr>Big Birds, Big City</vt:lpstr>
      <vt:lpstr> </vt:lpstr>
      <vt:lpstr>Cause &amp; Effect (Whole Group) </vt:lpstr>
      <vt:lpstr>Tasks #5</vt:lpstr>
      <vt:lpstr>Greek Roots Match the root to the meaning:</vt:lpstr>
      <vt:lpstr>Latin Roots Match the root to the meaning:</vt:lpstr>
      <vt:lpstr>Hello…Hello…Hello…</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2016-10-09T21:14:48Z</dcterms:created>
  <dcterms:modified xsi:type="dcterms:W3CDTF">2016-10-12T16:03:41Z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TC028010659991</vt:lpwstr>
  </property>
</Properties>
</file>